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71" r:id="rId4"/>
    <p:sldId id="265" r:id="rId5"/>
    <p:sldId id="280" r:id="rId6"/>
    <p:sldId id="262" r:id="rId7"/>
    <p:sldId id="281" r:id="rId8"/>
    <p:sldId id="266" r:id="rId9"/>
    <p:sldId id="267" r:id="rId10"/>
    <p:sldId id="272" r:id="rId11"/>
    <p:sldId id="268" r:id="rId12"/>
    <p:sldId id="284" r:id="rId13"/>
    <p:sldId id="269" r:id="rId14"/>
    <p:sldId id="270" r:id="rId15"/>
    <p:sldId id="282" r:id="rId16"/>
    <p:sldId id="263" r:id="rId17"/>
    <p:sldId id="273" r:id="rId18"/>
    <p:sldId id="274" r:id="rId19"/>
    <p:sldId id="277" r:id="rId20"/>
    <p:sldId id="275" r:id="rId21"/>
    <p:sldId id="278" r:id="rId22"/>
    <p:sldId id="279" r:id="rId23"/>
    <p:sldId id="276" r:id="rId24"/>
    <p:sldId id="264" r:id="rId25"/>
    <p:sldId id="261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49" autoAdjust="0"/>
  </p:normalViewPr>
  <p:slideViewPr>
    <p:cSldViewPr>
      <p:cViewPr varScale="1">
        <p:scale>
          <a:sx n="84" d="100"/>
          <a:sy n="84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B8CF-2862-42D9-8100-B77199B7E870}" type="datetimeFigureOut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B139E-67FD-4686-A761-4D7964A35B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89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B139E-67FD-4686-A761-4D7964A35B6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34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記載申請專利發明之構成之技術內容、特點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http://www.bpmlegal.com/howtopat5.html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B139E-67FD-4686-A761-4D7964A35B6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01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B139E-67FD-4686-A761-4D7964A35B6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88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B139E-67FD-4686-A761-4D7964A35B6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25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B139E-67FD-4686-A761-4D7964A35B6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60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B139E-67FD-4686-A761-4D7964A35B6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07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標題投影片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28725" y="893960"/>
            <a:ext cx="6858000" cy="1886969"/>
          </a:xfrm>
        </p:spPr>
        <p:txBody>
          <a:bodyPr anchor="t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3501008"/>
            <a:ext cx="6858000" cy="249226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23F74CD-6431-415F-86A3-BE2C9D4F7379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 sz="1800"/>
            </a:lvl1pPr>
          </a:lstStyle>
          <a:p>
            <a:fld id="{7F12C412-858C-4BDA-A716-173E95CE81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14400" y="476672"/>
            <a:ext cx="7315200" cy="2438545"/>
          </a:xfrm>
          <a:prstGeom prst="rect">
            <a:avLst/>
          </a:prstGeom>
          <a:noFill/>
          <a:ln w="15875" cap="rnd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14400" y="476672"/>
            <a:ext cx="228600" cy="2438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145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1A80-7227-4128-A2E8-95C2DC0A1922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D99A-6C14-46DB-B5B9-D5A259D1C4A2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CF7A-DE47-476B-A3E1-D15E3C1F6354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339D-DD1C-4F80-A157-E1AD970184BA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28725" y="893960"/>
            <a:ext cx="6858000" cy="1886969"/>
          </a:xfrm>
        </p:spPr>
        <p:txBody>
          <a:bodyPr anchor="t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3501008"/>
            <a:ext cx="6858000" cy="249226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23F74CD-6431-415F-86A3-BE2C9D4F7379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 sz="1800"/>
            </a:lvl1pPr>
          </a:lstStyle>
          <a:p>
            <a:fld id="{7F12C412-858C-4BDA-A716-173E95CE81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14400" y="476672"/>
            <a:ext cx="7315200" cy="243854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14400" y="476672"/>
            <a:ext cx="228600" cy="243854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28725" y="1506885"/>
            <a:ext cx="6858000" cy="1274044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3501008"/>
            <a:ext cx="6858000" cy="249226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23F74CD-6431-415F-86A3-BE2C9D4F7379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 sz="1800"/>
            </a:lvl1pPr>
          </a:lstStyle>
          <a:p>
            <a:fld id="{7F12C412-858C-4BDA-A716-173E95CE81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14400" y="1268760"/>
            <a:ext cx="7315200" cy="164645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3356992"/>
            <a:ext cx="7315200" cy="280831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14400" y="1268760"/>
            <a:ext cx="228600" cy="164645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3356992"/>
            <a:ext cx="228600" cy="280831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5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FC72-A5D8-4F12-AE16-1B6A67CB4E02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7F12C412-858C-4BDA-A716-173E95CE81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950FD2A-2948-4A18-B9EF-7C09EC99E855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44C1-1DA6-4EAC-A813-855F7D9461EA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2FC-8015-4D1B-A366-B88E5DB5577F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810D-9925-46E2-B19F-9CB7B70FCD90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F493-F98C-4DA4-B798-86A2CD134869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38339B-1DB3-44F6-82C1-8415D8BAF124}" type="datetime1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12C412-858C-4BDA-A716-173E95CE81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84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gi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Leveraging Conceptual Lexicon</a:t>
            </a:r>
            <a:r>
              <a:rPr lang="zh-TW" altLang="en-US" dirty="0" smtClean="0"/>
              <a:t>：</a:t>
            </a:r>
            <a:r>
              <a:rPr lang="en-US" altLang="zh-TW" dirty="0" smtClean="0"/>
              <a:t>Query Disambiguation using Proximity Information for Patent Retrieval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TW" dirty="0"/>
              <a:t>Date : </a:t>
            </a:r>
            <a:r>
              <a:rPr lang="en-US" altLang="zh-TW" dirty="0" smtClean="0"/>
              <a:t>2013/10/30</a:t>
            </a:r>
            <a:endParaRPr lang="en-US" altLang="zh-TW" dirty="0"/>
          </a:p>
          <a:p>
            <a:pPr algn="l"/>
            <a:r>
              <a:rPr lang="en-US" altLang="zh-TW" dirty="0"/>
              <a:t>Author : </a:t>
            </a:r>
            <a:r>
              <a:rPr lang="en-US" altLang="zh-TW" dirty="0" err="1" smtClean="0"/>
              <a:t>Parvaz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Mahdabi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Shima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Gerani</a:t>
            </a:r>
            <a:r>
              <a:rPr lang="en-US" altLang="zh-TW" dirty="0" smtClean="0"/>
              <a:t>, </a:t>
            </a:r>
          </a:p>
          <a:p>
            <a:pPr algn="l"/>
            <a:r>
              <a:rPr lang="en-US" altLang="zh-TW" dirty="0" smtClean="0"/>
              <a:t>	  Jimmy </a:t>
            </a:r>
            <a:r>
              <a:rPr lang="en-US" altLang="zh-TW" dirty="0" err="1" smtClean="0"/>
              <a:t>Xiangji</a:t>
            </a:r>
            <a:r>
              <a:rPr lang="en-US" altLang="zh-TW" dirty="0" smtClean="0"/>
              <a:t> Huang and Fabio </a:t>
            </a:r>
            <a:r>
              <a:rPr lang="en-US" altLang="zh-TW" dirty="0" err="1" smtClean="0"/>
              <a:t>Crestani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Source </a:t>
            </a:r>
            <a:r>
              <a:rPr lang="en-US" altLang="zh-TW" dirty="0"/>
              <a:t>: </a:t>
            </a:r>
            <a:r>
              <a:rPr lang="en-US" altLang="zh-TW" dirty="0" smtClean="0"/>
              <a:t>SIGIR’13</a:t>
            </a:r>
            <a:endParaRPr lang="en-US" altLang="zh-TW" dirty="0"/>
          </a:p>
          <a:p>
            <a:pPr algn="l"/>
            <a:r>
              <a:rPr lang="en-US" altLang="zh-TW" dirty="0"/>
              <a:t>Advisor : 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pPr algn="l"/>
            <a:r>
              <a:rPr lang="en-US" altLang="zh-TW" dirty="0"/>
              <a:t>Speaker :  Yi-</a:t>
            </a:r>
            <a:r>
              <a:rPr lang="en-US" altLang="zh-TW" dirty="0" err="1"/>
              <a:t>hsuan</a:t>
            </a:r>
            <a:r>
              <a:rPr lang="en-US" altLang="zh-TW" dirty="0"/>
              <a:t> </a:t>
            </a:r>
            <a:r>
              <a:rPr lang="en-US" altLang="zh-TW" dirty="0" err="1"/>
              <a:t>Yeh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02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148064" y="3672569"/>
                <a:ext cx="3538736" cy="1748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148064" y="3672569"/>
                <a:ext cx="3538736" cy="17488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250898" y="2163723"/>
                <a:ext cx="720080" cy="7200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98" y="2163723"/>
                <a:ext cx="720080" cy="7200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55776" y="1855606"/>
                <a:ext cx="720080" cy="7200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855606"/>
                <a:ext cx="720080" cy="720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915816" y="3291588"/>
                <a:ext cx="720080" cy="7200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291588"/>
                <a:ext cx="720080" cy="7200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22128" y="3688080"/>
                <a:ext cx="720080" cy="7200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28" y="3688080"/>
                <a:ext cx="720080" cy="7200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079651" y="4186929"/>
                <a:ext cx="720080" cy="7200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51" y="4186929"/>
                <a:ext cx="720080" cy="7200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/>
          <p:cNvSpPr/>
          <p:nvPr/>
        </p:nvSpPr>
        <p:spPr>
          <a:xfrm>
            <a:off x="1619672" y="2924944"/>
            <a:ext cx="2520280" cy="237626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57200" y="1628800"/>
            <a:ext cx="4042792" cy="38164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1610938" y="5081088"/>
            <a:ext cx="468713" cy="62972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187624" y="57108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uery</a:t>
            </a:r>
            <a:endParaRPr lang="zh-TW" altLang="en-US" dirty="0"/>
          </a:p>
        </p:txBody>
      </p:sp>
      <p:cxnSp>
        <p:nvCxnSpPr>
          <p:cNvPr id="22" name="直線單箭頭接點 21"/>
          <p:cNvCxnSpPr/>
          <p:nvPr/>
        </p:nvCxnSpPr>
        <p:spPr>
          <a:xfrm flipV="1">
            <a:off x="4069554" y="1912640"/>
            <a:ext cx="502446" cy="37023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572000" y="1514758"/>
                <a:ext cx="1152128" cy="39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14758"/>
                <a:ext cx="1152128" cy="397882"/>
              </a:xfrm>
              <a:prstGeom prst="rect">
                <a:avLst/>
              </a:prstGeom>
              <a:blipFill rotWithShape="1">
                <a:blip r:embed="rId9"/>
                <a:stretch>
                  <a:fillRect l="-4233" t="-7576" b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24128" y="2282878"/>
                <a:ext cx="2592288" cy="1040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Query</a:t>
                </a:r>
                <a:r>
                  <a:rPr lang="zh-TW" altLang="en-US" sz="2000" dirty="0" smtClean="0"/>
                  <a:t>：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𝑐h𝑎𝑖𝑟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𝑙𝑒𝑔</m:t>
                        </m:r>
                      </m:e>
                    </m:d>
                  </m:oMath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en-US" altLang="zh-TW" sz="2000" dirty="0" smtClean="0"/>
                  <a:t>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sz="2000" dirty="0" smtClean="0"/>
                  <a:t>：</a:t>
                </a:r>
                <a:r>
                  <a:rPr lang="en-US" altLang="zh-TW" sz="2000" dirty="0" smtClean="0"/>
                  <a:t>chair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282878"/>
                <a:ext cx="2592288" cy="1040349"/>
              </a:xfrm>
              <a:prstGeom prst="rect">
                <a:avLst/>
              </a:prstGeom>
              <a:blipFill rotWithShape="1">
                <a:blip r:embed="rId10"/>
                <a:stretch>
                  <a:fillRect l="-2588" t="-2924" b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4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317859" y="2846899"/>
            <a:ext cx="2747728" cy="437505"/>
          </a:xfrm>
        </p:spPr>
        <p:txBody>
          <a:bodyPr/>
          <a:lstStyle/>
          <a:p>
            <a:pPr algn="ctr"/>
            <a:r>
              <a:rPr lang="en-US" altLang="zh-TW" dirty="0" smtClean="0"/>
              <a:t>Gaussian kernel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83" y="1321730"/>
            <a:ext cx="3499042" cy="928395"/>
          </a:xfrm>
          <a:prstGeom prst="rect">
            <a:avLst/>
          </a:prstGeom>
        </p:spPr>
      </p:pic>
      <p:sp>
        <p:nvSpPr>
          <p:cNvPr id="10" name="文字版面配置區 6"/>
          <p:cNvSpPr>
            <a:spLocks noGrp="1"/>
          </p:cNvSpPr>
          <p:nvPr>
            <p:ph type="body" idx="1"/>
          </p:nvPr>
        </p:nvSpPr>
        <p:spPr>
          <a:xfrm>
            <a:off x="3131840" y="2846899"/>
            <a:ext cx="2747728" cy="443542"/>
          </a:xfrm>
        </p:spPr>
        <p:txBody>
          <a:bodyPr/>
          <a:lstStyle/>
          <a:p>
            <a:pPr algn="ctr"/>
            <a:r>
              <a:rPr lang="en-US" altLang="zh-TW" dirty="0" smtClean="0"/>
              <a:t>Laplace kernel</a:t>
            </a:r>
            <a:endParaRPr lang="zh-TW" altLang="en-US" dirty="0"/>
          </a:p>
        </p:txBody>
      </p:sp>
      <p:pic>
        <p:nvPicPr>
          <p:cNvPr id="15" name="內容版面配置區 14"/>
          <p:cNvPicPr>
            <a:picLocks noGrp="1" noChangeAspect="1"/>
          </p:cNvPicPr>
          <p:nvPr>
            <p:ph sz="quarter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989" b="438"/>
          <a:stretch/>
        </p:blipFill>
        <p:spPr>
          <a:xfrm>
            <a:off x="3203848" y="3861048"/>
            <a:ext cx="2711248" cy="1687510"/>
          </a:xfrm>
        </p:spPr>
      </p:pic>
      <p:sp>
        <p:nvSpPr>
          <p:cNvPr id="12" name="文字版面配置區 6"/>
          <p:cNvSpPr>
            <a:spLocks noGrp="1"/>
          </p:cNvSpPr>
          <p:nvPr>
            <p:ph type="body" idx="1"/>
          </p:nvPr>
        </p:nvSpPr>
        <p:spPr>
          <a:xfrm>
            <a:off x="6104706" y="2846899"/>
            <a:ext cx="2747728" cy="443542"/>
          </a:xfrm>
        </p:spPr>
        <p:txBody>
          <a:bodyPr/>
          <a:lstStyle/>
          <a:p>
            <a:pPr algn="ctr"/>
            <a:r>
              <a:rPr lang="en-US" altLang="zh-TW" dirty="0" smtClean="0"/>
              <a:t>Rectangle kernel</a:t>
            </a:r>
            <a:endParaRPr lang="zh-TW" altLang="en-US" dirty="0"/>
          </a:p>
        </p:txBody>
      </p:sp>
      <p:pic>
        <p:nvPicPr>
          <p:cNvPr id="16" name="內容版面配置區 15"/>
          <p:cNvPicPr>
            <a:picLocks noGrp="1" noChangeAspect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769090"/>
            <a:ext cx="2746375" cy="1894998"/>
          </a:xfr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18" y="3763099"/>
            <a:ext cx="2807773" cy="2013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883792" y="5479422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792" y="5479422"/>
                <a:ext cx="216024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接點 22"/>
          <p:cNvCxnSpPr/>
          <p:nvPr/>
        </p:nvCxnSpPr>
        <p:spPr>
          <a:xfrm>
            <a:off x="1583711" y="3604262"/>
            <a:ext cx="0" cy="22757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475699" y="5880000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99" y="5880000"/>
                <a:ext cx="21602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8333" r="-30556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>
            <a:off x="899592" y="4365104"/>
            <a:ext cx="684119" cy="62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190940" y="3997102"/>
                <a:ext cx="856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40" y="3997102"/>
                <a:ext cx="856218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870665" y="1196753"/>
            <a:ext cx="853463" cy="493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4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754760" cy="3433936"/>
          </a:xfrm>
        </p:spPr>
        <p:txBody>
          <a:bodyPr/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xample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Rectangle </a:t>
            </a:r>
            <a:r>
              <a:rPr lang="en-US" altLang="zh-TW" dirty="0" smtClean="0"/>
              <a:t>kernel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sz="1100" i="1" dirty="0" smtClean="0">
              <a:latin typeface="Cambria Math" panose="02040503050406030204" pitchFamily="18" charset="0"/>
            </a:endParaRP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34" r="-5205"/>
          <a:stretch/>
        </p:blipFill>
        <p:spPr>
          <a:xfrm>
            <a:off x="731520" y="2202058"/>
            <a:ext cx="3356358" cy="1581963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3"/>
              <p:cNvSpPr txBox="1">
                <a:spLocks/>
              </p:cNvSpPr>
              <p:nvPr/>
            </p:nvSpPr>
            <p:spPr>
              <a:xfrm>
                <a:off x="4572000" y="1219200"/>
                <a:ext cx="3960440" cy="292988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lvl="1" indent="0">
                  <a:buNone/>
                </a:pPr>
                <a:r>
                  <a:rPr lang="zh-TW" altLang="en-US" dirty="0" smtClean="0"/>
                  <a:t>𝜎：</a:t>
                </a:r>
                <a:r>
                  <a:rPr lang="en-US" altLang="zh-TW" dirty="0"/>
                  <a:t>bandwidth </a:t>
                </a:r>
                <a:r>
                  <a:rPr lang="en-US" altLang="zh-TW" dirty="0" smtClean="0"/>
                  <a:t>parameter</a:t>
                </a:r>
              </a:p>
              <a:p>
                <a:pPr marL="274320" lvl="1" indent="0">
                  <a:buNone/>
                </a:pPr>
                <a:r>
                  <a:rPr lang="en-US" altLang="zh-TW" dirty="0" smtClean="0"/>
                  <a:t>Assume</a:t>
                </a:r>
                <a:r>
                  <a:rPr lang="zh-TW" altLang="en-US" dirty="0" smtClean="0"/>
                  <a:t>：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TW" b="0" dirty="0" smtClean="0"/>
              </a:p>
              <a:p>
                <a:pPr marL="274320" lvl="1" indent="0">
                  <a:buNone/>
                </a:pPr>
                <a:endParaRPr lang="en-US" altLang="zh-TW" sz="1200" b="0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≒3.46</m:t>
                      </m:r>
                    </m:oMath>
                  </m:oMathPara>
                </a14:m>
                <a:endParaRPr lang="en-US" altLang="zh-TW" b="0" dirty="0" smtClean="0"/>
              </a:p>
              <a:p>
                <a:pPr marL="274320" lvl="1" indent="0">
                  <a:buNone/>
                </a:pPr>
                <a:endParaRPr lang="en-US" altLang="zh-TW" sz="1200" b="0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≒0.144</m:t>
                      </m:r>
                    </m:oMath>
                  </m:oMathPara>
                </a14:m>
                <a:endParaRPr lang="zh-TW" altLang="en-US" dirty="0"/>
              </a:p>
              <a:p>
                <a:pPr lvl="1"/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6" name="內容版面配置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19200"/>
                <a:ext cx="3960440" cy="2929880"/>
              </a:xfrm>
              <a:prstGeom prst="rect">
                <a:avLst/>
              </a:prstGeom>
              <a:blipFill rotWithShape="1">
                <a:blip r:embed="rId4"/>
                <a:stretch>
                  <a:fillRect t="-16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群組 106"/>
          <p:cNvGrpSpPr/>
          <p:nvPr/>
        </p:nvGrpSpPr>
        <p:grpSpPr>
          <a:xfrm>
            <a:off x="1746230" y="4166702"/>
            <a:ext cx="5706087" cy="2639582"/>
            <a:chOff x="1086083" y="4404853"/>
            <a:chExt cx="4836924" cy="2104090"/>
          </a:xfrm>
        </p:grpSpPr>
        <p:grpSp>
          <p:nvGrpSpPr>
            <p:cNvPr id="89" name="群組 88"/>
            <p:cNvGrpSpPr/>
            <p:nvPr/>
          </p:nvGrpSpPr>
          <p:grpSpPr>
            <a:xfrm>
              <a:off x="3701683" y="4669052"/>
              <a:ext cx="288032" cy="1839891"/>
              <a:chOff x="4222102" y="4581128"/>
              <a:chExt cx="288032" cy="1839891"/>
            </a:xfrm>
          </p:grpSpPr>
          <p:cxnSp>
            <p:nvCxnSpPr>
              <p:cNvPr id="50" name="直線接點 49"/>
              <p:cNvCxnSpPr/>
              <p:nvPr/>
            </p:nvCxnSpPr>
            <p:spPr>
              <a:xfrm>
                <a:off x="4355976" y="4581128"/>
                <a:ext cx="0" cy="153211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文字方塊 52"/>
                  <p:cNvSpPr txBox="1"/>
                  <p:nvPr/>
                </p:nvSpPr>
                <p:spPr>
                  <a:xfrm>
                    <a:off x="4222102" y="6113242"/>
                    <a:ext cx="28803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zh-TW" altLang="en-US" sz="1400" dirty="0"/>
                  </a:p>
                </p:txBody>
              </p:sp>
            </mc:Choice>
            <mc:Fallback xmlns="">
              <p:sp>
                <p:nvSpPr>
                  <p:cNvPr id="53" name="文字方塊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2102" y="6113242"/>
                    <a:ext cx="288032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/>
                <p:cNvSpPr txBox="1"/>
                <p:nvPr/>
              </p:nvSpPr>
              <p:spPr>
                <a:xfrm>
                  <a:off x="3253308" y="5980771"/>
                  <a:ext cx="530877" cy="259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zh-TW" altLang="en-US" sz="1100" dirty="0"/>
                </a:p>
              </p:txBody>
            </p:sp>
          </mc:Choice>
          <mc:Fallback xmlns="">
            <p:sp>
              <p:nvSpPr>
                <p:cNvPr id="54" name="文字方塊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3308" y="5980771"/>
                  <a:ext cx="530877" cy="2599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/>
                <p:cNvSpPr txBox="1"/>
                <p:nvPr/>
              </p:nvSpPr>
              <p:spPr>
                <a:xfrm>
                  <a:off x="4000165" y="5988848"/>
                  <a:ext cx="51038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zh-TW" altLang="en-US" sz="1100" dirty="0"/>
                </a:p>
              </p:txBody>
            </p:sp>
          </mc:Choice>
          <mc:Fallback xmlns="">
            <p:sp>
              <p:nvSpPr>
                <p:cNvPr id="55" name="文字方塊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165" y="5988848"/>
                  <a:ext cx="510387" cy="2616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字方塊 55"/>
                <p:cNvSpPr txBox="1"/>
                <p:nvPr/>
              </p:nvSpPr>
              <p:spPr>
                <a:xfrm>
                  <a:off x="1086083" y="4741118"/>
                  <a:ext cx="515393" cy="220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0.144</m:t>
                        </m:r>
                      </m:oMath>
                    </m:oMathPara>
                  </a14:m>
                  <a:endParaRPr lang="en-US" altLang="zh-TW" sz="1200" b="0" dirty="0" smtClean="0"/>
                </a:p>
              </p:txBody>
            </p:sp>
          </mc:Choice>
          <mc:Fallback xmlns="">
            <p:sp>
              <p:nvSpPr>
                <p:cNvPr id="56" name="文字方塊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083" y="4741118"/>
                  <a:ext cx="515393" cy="2208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線接點 67"/>
            <p:cNvCxnSpPr/>
            <p:nvPr/>
          </p:nvCxnSpPr>
          <p:spPr>
            <a:xfrm flipH="1">
              <a:off x="3071046" y="4877634"/>
              <a:ext cx="8721" cy="1098559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字方塊 71"/>
                <p:cNvSpPr txBox="1"/>
                <p:nvPr/>
              </p:nvSpPr>
              <p:spPr>
                <a:xfrm>
                  <a:off x="4386152" y="5976193"/>
                  <a:ext cx="51038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zh-TW" altLang="en-US" sz="1100" dirty="0"/>
                </a:p>
              </p:txBody>
            </p:sp>
          </mc:Choice>
          <mc:Fallback xmlns="">
            <p:sp>
              <p:nvSpPr>
                <p:cNvPr id="72" name="文字方塊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6152" y="5976193"/>
                  <a:ext cx="510387" cy="2616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字方塊 72"/>
                <p:cNvSpPr txBox="1"/>
                <p:nvPr/>
              </p:nvSpPr>
              <p:spPr>
                <a:xfrm>
                  <a:off x="2834134" y="5992427"/>
                  <a:ext cx="530877" cy="259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1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TW" altLang="en-US" sz="1100" dirty="0"/>
                </a:p>
              </p:txBody>
            </p:sp>
          </mc:Choice>
          <mc:Fallback xmlns="">
            <p:sp>
              <p:nvSpPr>
                <p:cNvPr id="73" name="文字方塊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4134" y="5992427"/>
                  <a:ext cx="530877" cy="25994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直線接點 70"/>
            <p:cNvCxnSpPr/>
            <p:nvPr/>
          </p:nvCxnSpPr>
          <p:spPr>
            <a:xfrm flipH="1">
              <a:off x="4609714" y="4864050"/>
              <a:ext cx="19276" cy="1101866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H="1">
              <a:off x="3079768" y="4877634"/>
              <a:ext cx="1549223" cy="0"/>
            </a:xfrm>
            <a:prstGeom prst="line">
              <a:avLst/>
            </a:prstGeom>
            <a:ln w="28575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 flipH="1">
              <a:off x="1609944" y="5943156"/>
              <a:ext cx="4313063" cy="22760"/>
            </a:xfrm>
            <a:prstGeom prst="line">
              <a:avLst/>
            </a:prstGeom>
            <a:ln w="28575">
              <a:solidFill>
                <a:srgbClr val="00B0F0"/>
              </a:solidFill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>
              <a:off x="1609944" y="4404853"/>
              <a:ext cx="0" cy="1538303"/>
            </a:xfrm>
            <a:prstGeom prst="line">
              <a:avLst/>
            </a:prstGeom>
            <a:ln w="28575">
              <a:solidFill>
                <a:srgbClr val="00B0F0"/>
              </a:solidFill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H="1">
              <a:off x="1538245" y="4851520"/>
              <a:ext cx="126463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/>
                <p:cNvSpPr txBox="1"/>
                <p:nvPr/>
              </p:nvSpPr>
              <p:spPr>
                <a:xfrm>
                  <a:off x="4773579" y="5988848"/>
                  <a:ext cx="51038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zh-TW" altLang="en-US" sz="1100" dirty="0"/>
                </a:p>
              </p:txBody>
            </p:sp>
          </mc:Choice>
          <mc:Fallback xmlns="">
            <p:sp>
              <p:nvSpPr>
                <p:cNvPr id="99" name="文字方塊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3579" y="5988848"/>
                  <a:ext cx="510387" cy="2616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字方塊 99"/>
                <p:cNvSpPr txBox="1"/>
                <p:nvPr/>
              </p:nvSpPr>
              <p:spPr>
                <a:xfrm>
                  <a:off x="2414961" y="5990869"/>
                  <a:ext cx="51038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zh-TW" altLang="en-US" sz="1100" dirty="0"/>
                </a:p>
              </p:txBody>
            </p:sp>
          </mc:Choice>
          <mc:Fallback xmlns="">
            <p:sp>
              <p:nvSpPr>
                <p:cNvPr id="100" name="文字方塊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961" y="5990869"/>
                  <a:ext cx="510387" cy="2616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字方塊 118"/>
              <p:cNvSpPr txBox="1"/>
              <p:nvPr/>
            </p:nvSpPr>
            <p:spPr>
              <a:xfrm>
                <a:off x="1792982" y="3974767"/>
                <a:ext cx="6080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altLang="zh-TW" sz="1200" b="0" dirty="0" smtClean="0"/>
              </a:p>
            </p:txBody>
          </p:sp>
        </mc:Choice>
        <mc:Fallback xmlns="">
          <p:sp>
            <p:nvSpPr>
              <p:cNvPr id="119" name="文字方塊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82" y="3974767"/>
                <a:ext cx="608006" cy="276999"/>
              </a:xfrm>
              <a:prstGeom prst="rect">
                <a:avLst/>
              </a:prstGeom>
              <a:blipFill rotWithShape="0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/>
              <p:cNvSpPr txBox="1"/>
              <p:nvPr/>
            </p:nvSpPr>
            <p:spPr>
              <a:xfrm>
                <a:off x="7535207" y="6005409"/>
                <a:ext cx="6949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𝑝𝑜𝑠𝑖𝑡𝑖𝑜𝑛</m:t>
                      </m:r>
                    </m:oMath>
                  </m:oMathPara>
                </a14:m>
                <a:endParaRPr lang="en-US" altLang="zh-TW" sz="1200" b="0" dirty="0" smtClean="0"/>
              </a:p>
            </p:txBody>
          </p:sp>
        </mc:Choice>
        <mc:Fallback xmlns="">
          <p:sp>
            <p:nvSpPr>
              <p:cNvPr id="120" name="文字方塊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207" y="6005409"/>
                <a:ext cx="694917" cy="276999"/>
              </a:xfrm>
              <a:prstGeom prst="rect">
                <a:avLst/>
              </a:prstGeom>
              <a:blipFill rotWithShape="0">
                <a:blip r:embed="rId14"/>
                <a:stretch>
                  <a:fillRect r="-3509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大括弧 13"/>
          <p:cNvSpPr/>
          <p:nvPr/>
        </p:nvSpPr>
        <p:spPr>
          <a:xfrm rot="16200000" flipV="1">
            <a:off x="4415777" y="4002595"/>
            <a:ext cx="216024" cy="9558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899483" y="3964414"/>
            <a:ext cx="188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Bandwidth = 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27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Document relevance score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Avg position strategy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sz="1200" dirty="0" smtClean="0"/>
              </a:p>
              <a:p>
                <a:pPr marL="0" indent="0">
                  <a:buNone/>
                </a:pPr>
                <a:endParaRPr lang="en-US" altLang="zh-TW" sz="12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zh-TW" dirty="0" smtClean="0"/>
                  <a:t>Max position strategy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expansion term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2060848"/>
            <a:ext cx="5256584" cy="7783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4014957"/>
            <a:ext cx="4142528" cy="763009"/>
          </a:xfrm>
          <a:prstGeom prst="rect">
            <a:avLst/>
          </a:prstGeom>
        </p:spPr>
      </p:pic>
      <p:sp>
        <p:nvSpPr>
          <p:cNvPr id="8" name="流程圖: 多重文件 7"/>
          <p:cNvSpPr/>
          <p:nvPr/>
        </p:nvSpPr>
        <p:spPr>
          <a:xfrm>
            <a:off x="7236296" y="3872578"/>
            <a:ext cx="1476164" cy="2314135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7358104" y="4447791"/>
            <a:ext cx="432048" cy="432048"/>
            <a:chOff x="4572000" y="3472056"/>
            <a:chExt cx="432048" cy="432048"/>
          </a:xfrm>
        </p:grpSpPr>
        <p:sp>
          <p:nvSpPr>
            <p:cNvPr id="10" name="橢圓 9"/>
            <p:cNvSpPr/>
            <p:nvPr/>
          </p:nvSpPr>
          <p:spPr>
            <a:xfrm>
              <a:off x="4572000" y="3472056"/>
              <a:ext cx="432048" cy="43204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4572000" y="3503414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503414"/>
                  <a:ext cx="4320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群組 11"/>
          <p:cNvGrpSpPr/>
          <p:nvPr/>
        </p:nvGrpSpPr>
        <p:grpSpPr>
          <a:xfrm>
            <a:off x="8024613" y="4718051"/>
            <a:ext cx="432048" cy="432048"/>
            <a:chOff x="4572000" y="3472056"/>
            <a:chExt cx="432048" cy="432048"/>
          </a:xfrm>
        </p:grpSpPr>
        <p:sp>
          <p:nvSpPr>
            <p:cNvPr id="13" name="橢圓 12"/>
            <p:cNvSpPr/>
            <p:nvPr/>
          </p:nvSpPr>
          <p:spPr>
            <a:xfrm>
              <a:off x="4572000" y="3472056"/>
              <a:ext cx="432048" cy="43204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572000" y="3503414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503414"/>
                  <a:ext cx="43204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群組 14"/>
          <p:cNvGrpSpPr/>
          <p:nvPr/>
        </p:nvGrpSpPr>
        <p:grpSpPr>
          <a:xfrm>
            <a:off x="7569665" y="5484571"/>
            <a:ext cx="432048" cy="432048"/>
            <a:chOff x="4572000" y="3472056"/>
            <a:chExt cx="432048" cy="432048"/>
          </a:xfrm>
        </p:grpSpPr>
        <p:sp>
          <p:nvSpPr>
            <p:cNvPr id="16" name="橢圓 15"/>
            <p:cNvSpPr/>
            <p:nvPr/>
          </p:nvSpPr>
          <p:spPr>
            <a:xfrm>
              <a:off x="4572000" y="3472056"/>
              <a:ext cx="432048" cy="43204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8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4572000" y="3503414"/>
                  <a:ext cx="432048" cy="369332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503414"/>
                  <a:ext cx="43204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字方塊 5"/>
          <p:cNvSpPr txBox="1"/>
          <p:nvPr/>
        </p:nvSpPr>
        <p:spPr>
          <a:xfrm>
            <a:off x="7358104" y="341903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Documents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20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Expansion concept selection strategies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3715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Explicit expansion concepts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(EEC)</a:t>
                </a:r>
              </a:p>
              <a:p>
                <a:pPr lvl="1"/>
                <a:r>
                  <a:rPr lang="en-US" altLang="zh-TW" dirty="0"/>
                  <a:t>R</a:t>
                </a:r>
                <a:r>
                  <a:rPr lang="en-US" altLang="zh-TW" dirty="0" smtClean="0"/>
                  <a:t>estrict </a:t>
                </a:r>
                <a:r>
                  <a:rPr lang="en-US" altLang="zh-TW" dirty="0"/>
                  <a:t>expansion term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that appear </a:t>
                </a:r>
                <a:r>
                  <a:rPr lang="en-US" altLang="zh-TW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TW" dirty="0" smtClean="0"/>
                  <a:t>(query document).</a:t>
                </a:r>
              </a:p>
              <a:p>
                <a:pPr lvl="1"/>
                <a:endParaRPr lang="en-US" altLang="zh-TW" sz="26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Implicit expansion concepts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(IEC)</a:t>
                </a:r>
              </a:p>
              <a:p>
                <a:pPr lvl="1"/>
                <a:r>
                  <a:rPr lang="en-US" altLang="zh-TW" dirty="0" smtClean="0"/>
                  <a:t>Use all </a:t>
                </a:r>
                <a:r>
                  <a:rPr lang="en-US" altLang="zh-TW" dirty="0"/>
                  <a:t>expansion </a:t>
                </a:r>
                <a:r>
                  <a:rPr lang="en-US" altLang="zh-TW" dirty="0" smtClean="0"/>
                  <a:t>term. </a:t>
                </a:r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37150"/>
              </a:xfrm>
              <a:blipFill rotWithShape="0">
                <a:blip r:embed="rId2"/>
                <a:stretch>
                  <a:fillRect l="-667" t="-1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7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dirty="0"/>
              <a:t>Combine search strategies </a:t>
            </a:r>
            <a:r>
              <a:rPr lang="en-US" altLang="zh-TW" dirty="0">
                <a:solidFill>
                  <a:srgbClr val="FF0000"/>
                </a:solidFill>
              </a:rPr>
              <a:t>(CSS)</a:t>
            </a:r>
          </a:p>
          <a:p>
            <a:pPr lvl="1"/>
            <a:r>
              <a:rPr lang="en-US" altLang="zh-TW" dirty="0"/>
              <a:t>Linear </a:t>
            </a:r>
            <a:r>
              <a:rPr lang="en-US" altLang="zh-TW" dirty="0" smtClean="0"/>
              <a:t>combine </a:t>
            </a:r>
            <a:r>
              <a:rPr lang="en-US" altLang="zh-TW" dirty="0" smtClean="0">
                <a:solidFill>
                  <a:srgbClr val="0070C0"/>
                </a:solidFill>
              </a:rPr>
              <a:t>query </a:t>
            </a:r>
            <a:r>
              <a:rPr lang="en-US" altLang="zh-TW" dirty="0" smtClean="0">
                <a:solidFill>
                  <a:srgbClr val="0070C0"/>
                </a:solidFill>
              </a:rPr>
              <a:t>result lists </a:t>
            </a:r>
            <a:r>
              <a:rPr lang="en-US" altLang="zh-TW" dirty="0" smtClean="0"/>
              <a:t>and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IPC expansion </a:t>
            </a:r>
            <a:r>
              <a:rPr lang="en-US" altLang="zh-TW" dirty="0" smtClean="0">
                <a:solidFill>
                  <a:srgbClr val="0070C0"/>
                </a:solidFill>
              </a:rPr>
              <a:t>concepts </a:t>
            </a:r>
            <a:r>
              <a:rPr lang="en-US" altLang="zh-TW" dirty="0" smtClean="0">
                <a:solidFill>
                  <a:srgbClr val="0070C0"/>
                </a:solidFill>
              </a:rPr>
              <a:t>result list.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lvl="1"/>
            <a:endParaRPr lang="en-US" altLang="zh-TW" sz="26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altLang="zh-TW" dirty="0"/>
              <a:t>Proximity-based pseudo relevance feedback </a:t>
            </a:r>
            <a:r>
              <a:rPr lang="en-US" altLang="zh-TW" dirty="0">
                <a:solidFill>
                  <a:srgbClr val="FF0000"/>
                </a:solidFill>
              </a:rPr>
              <a:t>(PPRF)</a:t>
            </a:r>
          </a:p>
          <a:p>
            <a:pPr lvl="1"/>
            <a:r>
              <a:rPr lang="en-US" altLang="zh-TW" dirty="0" smtClean="0"/>
              <a:t>Extracting </a:t>
            </a:r>
            <a:r>
              <a:rPr lang="en-US" altLang="zh-TW" dirty="0"/>
              <a:t>expansion concepts </a:t>
            </a:r>
            <a:r>
              <a:rPr lang="en-US" altLang="zh-TW" dirty="0" smtClean="0"/>
              <a:t>form the </a:t>
            </a:r>
            <a:r>
              <a:rPr lang="en-US" altLang="zh-TW" dirty="0" smtClean="0">
                <a:solidFill>
                  <a:srgbClr val="0070C0"/>
                </a:solidFill>
              </a:rPr>
              <a:t>feedback documents</a:t>
            </a:r>
            <a:r>
              <a:rPr lang="en-US" altLang="zh-TW" dirty="0" smtClean="0"/>
              <a:t>.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85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6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Dataset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CLEF-IP 2010, CLEF-IP 2011</a:t>
            </a:r>
          </a:p>
          <a:p>
            <a:pPr marL="274320" lvl="1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Evaluation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Top 1000 results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MAP, Recall and PRES(patent retrieval evaluation score)</a:t>
            </a:r>
          </a:p>
          <a:p>
            <a:pPr lvl="1"/>
            <a:endParaRPr lang="en-US" altLang="zh-TW" sz="1200" dirty="0" smtClean="0"/>
          </a:p>
          <a:p>
            <a:r>
              <a:rPr lang="en-US" altLang="zh-TW" dirty="0" smtClean="0"/>
              <a:t>Baseline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Language modeling with </a:t>
            </a:r>
            <a:r>
              <a:rPr lang="en-US" altLang="zh-TW" dirty="0" err="1" smtClean="0"/>
              <a:t>Dirichlet</a:t>
            </a:r>
            <a:r>
              <a:rPr lang="en-US" altLang="zh-TW" dirty="0" smtClean="0"/>
              <a:t> smoothing</a:t>
            </a:r>
          </a:p>
          <a:p>
            <a:pPr marL="27432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+ language model re-rank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dirty="0" smtClean="0"/>
          </a:p>
          <a:p>
            <a:pPr lvl="1"/>
            <a:endParaRPr lang="en-US" altLang="zh-TW" dirty="0"/>
          </a:p>
          <a:p>
            <a:pPr marL="274320" lvl="1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62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Motivation for Using Proximity Information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CLEF-IP </a:t>
            </a:r>
            <a:r>
              <a:rPr lang="en-US" altLang="zh-TW" dirty="0" smtClean="0"/>
              <a:t>2010</a:t>
            </a:r>
          </a:p>
          <a:p>
            <a:r>
              <a:rPr lang="en-US" altLang="zh-TW" dirty="0" smtClean="0"/>
              <a:t>100 random queries, top 100 documents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1700" y="2123447"/>
            <a:ext cx="5400600" cy="42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Effect of Density Kernel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1" y="1342390"/>
            <a:ext cx="7029969" cy="17572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895" y="3299007"/>
            <a:ext cx="7031705" cy="17743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32" y="5374937"/>
            <a:ext cx="8190668" cy="3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8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Method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/>
              <a:t>Conclusion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9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Comparison of Max and </a:t>
            </a:r>
            <a:r>
              <a:rPr lang="en-US" altLang="zh-TW" dirty="0" err="1"/>
              <a:t>Avg</a:t>
            </a:r>
            <a:r>
              <a:rPr lang="en-US" altLang="zh-TW" dirty="0"/>
              <a:t> Strategy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CLEF-IP 2010</a:t>
            </a:r>
          </a:p>
          <a:p>
            <a:r>
              <a:rPr lang="en-US" altLang="zh-TW" dirty="0" smtClean="0"/>
              <a:t>Gaussian kernel</a:t>
            </a:r>
          </a:p>
          <a:p>
            <a:r>
              <a:rPr lang="en-US" altLang="zh-TW" dirty="0" smtClean="0"/>
              <a:t>IEC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2996952"/>
            <a:ext cx="7236321" cy="11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Number of Expansion Terms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159" y="1422012"/>
            <a:ext cx="5760640" cy="4568783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724128" y="530120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584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Effect of Combination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457200" y="5301208"/>
            <a:ext cx="8229600" cy="855752"/>
          </a:xfrm>
        </p:spPr>
        <p:txBody>
          <a:bodyPr>
            <a:normAutofit fontScale="92500" lnSpcReduction="10000"/>
          </a:bodyPr>
          <a:lstStyle/>
          <a:p>
            <a:r>
              <a:rPr lang="el-GR" altLang="zh-TW" dirty="0" smtClean="0"/>
              <a:t>λ=0</a:t>
            </a:r>
            <a:r>
              <a:rPr lang="zh-TW" altLang="en-US" dirty="0" smtClean="0"/>
              <a:t>：</a:t>
            </a:r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0070C0"/>
                </a:solidFill>
              </a:rPr>
              <a:t>query expansion model </a:t>
            </a:r>
            <a:r>
              <a:rPr lang="en-US" altLang="zh-TW" dirty="0" smtClean="0"/>
              <a:t>is used</a:t>
            </a:r>
            <a:endParaRPr lang="en-US" altLang="zh-TW" dirty="0"/>
          </a:p>
          <a:p>
            <a:r>
              <a:rPr lang="el-GR" altLang="zh-TW" dirty="0" smtClean="0"/>
              <a:t>λ=1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0070C0"/>
                </a:solidFill>
              </a:rPr>
              <a:t>initial query </a:t>
            </a:r>
            <a:r>
              <a:rPr lang="en-US" altLang="zh-TW" dirty="0" smtClean="0"/>
              <a:t>is used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844539"/>
            <a:ext cx="3968283" cy="33126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1893528"/>
            <a:ext cx="3716554" cy="3121222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127649" y="443711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178249" y="4268664"/>
            <a:ext cx="360040" cy="348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875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Effect of Query Reformulation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23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Gaussian kernel</a:t>
                </a:r>
              </a:p>
              <a:p>
                <a:r>
                  <a:rPr lang="en-US" altLang="zh-TW" dirty="0" smtClean="0"/>
                  <a:t>Max strategy</a:t>
                </a:r>
              </a:p>
              <a:p>
                <a:r>
                  <a:rPr lang="en-US" altLang="zh-TW" dirty="0" smtClean="0"/>
                  <a:t>40 expansion terms</a:t>
                </a:r>
              </a:p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64" y="3501008"/>
            <a:ext cx="7848872" cy="23052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79912" y="4149080"/>
            <a:ext cx="122413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779912" y="5085184"/>
            <a:ext cx="122413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232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altLang="zh-TW" dirty="0" smtClean="0"/>
              <a:t>Conclusion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6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Constructed </a:t>
            </a:r>
            <a:r>
              <a:rPr lang="en-US" altLang="zh-TW" dirty="0"/>
              <a:t>a </a:t>
            </a:r>
            <a:r>
              <a:rPr lang="en-US" altLang="zh-TW" dirty="0" smtClean="0">
                <a:solidFill>
                  <a:srgbClr val="FF0000"/>
                </a:solidFill>
              </a:rPr>
              <a:t>domain dependent conceptual </a:t>
            </a:r>
            <a:r>
              <a:rPr lang="en-US" altLang="zh-TW" dirty="0">
                <a:solidFill>
                  <a:srgbClr val="FF0000"/>
                </a:solidFill>
              </a:rPr>
              <a:t>lexicon </a:t>
            </a:r>
            <a:r>
              <a:rPr lang="en-US" altLang="zh-TW" dirty="0"/>
              <a:t>which can be used as an </a:t>
            </a:r>
            <a:r>
              <a:rPr lang="en-US" altLang="zh-TW" dirty="0" smtClean="0"/>
              <a:t>external resource </a:t>
            </a:r>
            <a:r>
              <a:rPr lang="en-US" altLang="zh-TW" dirty="0"/>
              <a:t>for query expansion</a:t>
            </a:r>
            <a:r>
              <a:rPr lang="en-US" altLang="zh-TW" dirty="0" smtClean="0"/>
              <a:t>.</a:t>
            </a:r>
          </a:p>
          <a:p>
            <a:endParaRPr lang="en-US" altLang="zh-TW" sz="2000" dirty="0" smtClean="0"/>
          </a:p>
          <a:p>
            <a:r>
              <a:rPr lang="en-US" altLang="zh-TW" dirty="0">
                <a:solidFill>
                  <a:srgbClr val="FF0000"/>
                </a:solidFill>
              </a:rPr>
              <a:t>P</a:t>
            </a:r>
            <a:r>
              <a:rPr lang="en-US" altLang="zh-TW" dirty="0" smtClean="0">
                <a:solidFill>
                  <a:srgbClr val="FF0000"/>
                </a:solidFill>
              </a:rPr>
              <a:t>roximity-based retrieval </a:t>
            </a:r>
            <a:r>
              <a:rPr lang="en-US" altLang="zh-TW" dirty="0">
                <a:solidFill>
                  <a:srgbClr val="FF0000"/>
                </a:solidFill>
              </a:rPr>
              <a:t>framework </a:t>
            </a:r>
            <a:r>
              <a:rPr lang="en-US" altLang="zh-TW" dirty="0"/>
              <a:t>provides a principled way to </a:t>
            </a:r>
            <a:r>
              <a:rPr lang="en-US" altLang="zh-TW" dirty="0" smtClean="0"/>
              <a:t>calculate the </a:t>
            </a:r>
            <a:r>
              <a:rPr lang="en-US" altLang="zh-TW" dirty="0"/>
              <a:t>importance weight for expansion terms selected from </a:t>
            </a:r>
            <a:r>
              <a:rPr lang="en-US" altLang="zh-TW" dirty="0" smtClean="0"/>
              <a:t>the conceptual </a:t>
            </a:r>
            <a:r>
              <a:rPr lang="en-US" altLang="zh-TW" dirty="0"/>
              <a:t>lexicon.</a:t>
            </a:r>
          </a:p>
          <a:p>
            <a:endParaRPr lang="en-US" altLang="zh-TW" sz="2000" dirty="0" smtClean="0"/>
          </a:p>
          <a:p>
            <a:r>
              <a:rPr lang="en-US" altLang="zh-TW" dirty="0"/>
              <a:t>We showed that proximity of </a:t>
            </a:r>
            <a:r>
              <a:rPr lang="en-US" altLang="zh-TW" dirty="0" smtClean="0"/>
              <a:t>expansion terms </a:t>
            </a:r>
            <a:r>
              <a:rPr lang="en-US" altLang="zh-TW" dirty="0"/>
              <a:t>to query terms is a good indicator of the importance </a:t>
            </a:r>
            <a:r>
              <a:rPr lang="en-US" altLang="zh-TW" dirty="0" smtClean="0"/>
              <a:t>of the </a:t>
            </a:r>
            <a:r>
              <a:rPr lang="en-US" altLang="zh-TW" dirty="0"/>
              <a:t>expansion terms.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126876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9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Patent prior art search </a:t>
            </a:r>
            <a:r>
              <a:rPr lang="en-US" altLang="zh-TW" dirty="0"/>
              <a:t>is a task in patent retrieval </a:t>
            </a:r>
            <a:r>
              <a:rPr lang="en-US" altLang="zh-TW" dirty="0" smtClean="0"/>
              <a:t>where the </a:t>
            </a:r>
            <a:r>
              <a:rPr lang="en-US" altLang="zh-TW" dirty="0"/>
              <a:t>goal is to rank documents which describe prior art </a:t>
            </a:r>
            <a:r>
              <a:rPr lang="en-US" altLang="zh-TW" dirty="0" smtClean="0"/>
              <a:t>work related </a:t>
            </a:r>
            <a:r>
              <a:rPr lang="en-US" altLang="zh-TW" dirty="0"/>
              <a:t>to a patent application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Challenge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altLang="zh-TW" dirty="0" smtClean="0"/>
              <a:t>Find </a:t>
            </a:r>
            <a:r>
              <a:rPr lang="en-US" altLang="zh-TW" dirty="0"/>
              <a:t>a focused </a:t>
            </a:r>
            <a:r>
              <a:rPr lang="en-US" altLang="zh-TW" dirty="0" smtClean="0"/>
              <a:t>information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need </a:t>
            </a:r>
            <a:r>
              <a:rPr lang="en-US" altLang="zh-TW" dirty="0"/>
              <a:t>and remove the ambiguous and noisy terms</a:t>
            </a:r>
            <a:r>
              <a:rPr lang="en-US" altLang="zh-TW" dirty="0" smtClean="0"/>
              <a:t>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altLang="zh-TW" dirty="0" smtClean="0"/>
              <a:t>Query </a:t>
            </a:r>
            <a:r>
              <a:rPr lang="en-US" altLang="zh-TW" dirty="0"/>
              <a:t>disambiguation</a:t>
            </a:r>
            <a:r>
              <a:rPr lang="en-US" altLang="zh-TW" dirty="0" smtClean="0"/>
              <a:t>. (ex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bus)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0417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Previous work </a:t>
            </a:r>
            <a:r>
              <a:rPr lang="en-US" altLang="zh-TW" dirty="0"/>
              <a:t>has not fully studied the effect of using </a:t>
            </a:r>
            <a:r>
              <a:rPr lang="en-US" altLang="zh-TW" b="1" dirty="0" smtClean="0">
                <a:solidFill>
                  <a:srgbClr val="FF0000"/>
                </a:solidFill>
              </a:rPr>
              <a:t>proximity information </a:t>
            </a:r>
            <a:r>
              <a:rPr lang="en-US" altLang="zh-TW" dirty="0"/>
              <a:t>and exploiting </a:t>
            </a:r>
            <a:r>
              <a:rPr lang="en-US" altLang="zh-TW" b="1" dirty="0">
                <a:solidFill>
                  <a:srgbClr val="FF0000"/>
                </a:solidFill>
              </a:rPr>
              <a:t>domain specific resources</a:t>
            </a:r>
            <a:r>
              <a:rPr lang="en-US" altLang="zh-TW" dirty="0"/>
              <a:t> for </a:t>
            </a:r>
            <a:r>
              <a:rPr lang="en-US" altLang="zh-TW" dirty="0" smtClean="0"/>
              <a:t>performing query </a:t>
            </a:r>
            <a:r>
              <a:rPr lang="en-US" altLang="zh-TW" dirty="0"/>
              <a:t>disambiguation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altLang="zh-TW" dirty="0" smtClean="0"/>
              <a:t>Terms </a:t>
            </a:r>
            <a:r>
              <a:rPr lang="en-US" altLang="zh-TW" dirty="0"/>
              <a:t>closer to query terms are more likely to be </a:t>
            </a:r>
            <a:r>
              <a:rPr lang="en-US" altLang="zh-TW" dirty="0" smtClean="0"/>
              <a:t>related to </a:t>
            </a:r>
            <a:r>
              <a:rPr lang="en-US" altLang="zh-TW" dirty="0"/>
              <a:t>the query topic</a:t>
            </a:r>
            <a:r>
              <a:rPr lang="en-US" altLang="zh-TW" dirty="0" smtClean="0"/>
              <a:t>.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zh-TW" dirty="0" smtClean="0"/>
              <a:t>Using </a:t>
            </a:r>
            <a:r>
              <a:rPr lang="en-US" altLang="zh-TW" dirty="0"/>
              <a:t>a </a:t>
            </a:r>
            <a:r>
              <a:rPr lang="en-US" altLang="zh-TW" dirty="0" smtClean="0"/>
              <a:t>domain</a:t>
            </a:r>
            <a:r>
              <a:rPr lang="zh-TW" altLang="en-US" dirty="0" smtClean="0"/>
              <a:t> </a:t>
            </a:r>
            <a:r>
              <a:rPr lang="en-US" altLang="zh-TW" dirty="0" smtClean="0"/>
              <a:t>dependent </a:t>
            </a:r>
            <a:r>
              <a:rPr lang="en-US" altLang="zh-TW" dirty="0"/>
              <a:t>resource leads to the extraction of more </a:t>
            </a:r>
            <a:r>
              <a:rPr lang="en-US" altLang="zh-TW" dirty="0" smtClean="0"/>
              <a:t>relevant</a:t>
            </a:r>
            <a:r>
              <a:rPr lang="zh-TW" altLang="en-US" dirty="0" smtClean="0"/>
              <a:t> </a:t>
            </a:r>
            <a:r>
              <a:rPr lang="en-US" altLang="zh-TW" dirty="0" smtClean="0"/>
              <a:t>expansion </a:t>
            </a:r>
            <a:r>
              <a:rPr lang="en-US" altLang="zh-TW" dirty="0"/>
              <a:t>concepts.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sz="1400" dirty="0"/>
          </a:p>
          <a:p>
            <a:r>
              <a:rPr lang="en-US" altLang="zh-TW" dirty="0" smtClean="0"/>
              <a:t>Propose a </a:t>
            </a:r>
            <a:r>
              <a:rPr lang="en-US" altLang="zh-TW" dirty="0">
                <a:solidFill>
                  <a:srgbClr val="FF0000"/>
                </a:solidFill>
              </a:rPr>
              <a:t>proximity based </a:t>
            </a:r>
            <a:r>
              <a:rPr lang="en-US" altLang="zh-TW" dirty="0" smtClean="0"/>
              <a:t>framework for </a:t>
            </a:r>
            <a:r>
              <a:rPr lang="en-US" altLang="zh-TW" dirty="0">
                <a:solidFill>
                  <a:srgbClr val="FF0000"/>
                </a:solidFill>
              </a:rPr>
              <a:t>query expansion</a:t>
            </a:r>
            <a:r>
              <a:rPr lang="en-US" altLang="zh-TW" dirty="0"/>
              <a:t> which utilizes a </a:t>
            </a:r>
            <a:r>
              <a:rPr lang="en-US" altLang="zh-TW" dirty="0">
                <a:solidFill>
                  <a:srgbClr val="FF0000"/>
                </a:solidFill>
              </a:rPr>
              <a:t>conceptual lexicon </a:t>
            </a:r>
            <a:r>
              <a:rPr lang="en-US" altLang="zh-TW" dirty="0" smtClean="0"/>
              <a:t>for patent </a:t>
            </a:r>
            <a:r>
              <a:rPr lang="en-US" altLang="zh-TW" dirty="0"/>
              <a:t>retrieval.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1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流程圖: 文件 4"/>
          <p:cNvSpPr/>
          <p:nvPr/>
        </p:nvSpPr>
        <p:spPr>
          <a:xfrm>
            <a:off x="611560" y="1349667"/>
            <a:ext cx="1304878" cy="1769333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Query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patent document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2710985" y="1772816"/>
            <a:ext cx="1080120" cy="64807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Query</a:t>
            </a:r>
          </a:p>
        </p:txBody>
      </p:sp>
      <p:sp>
        <p:nvSpPr>
          <p:cNvPr id="7" name="流程圖: 磁碟 6"/>
          <p:cNvSpPr/>
          <p:nvPr/>
        </p:nvSpPr>
        <p:spPr>
          <a:xfrm>
            <a:off x="2350945" y="4772116"/>
            <a:ext cx="1800200" cy="176538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Query-specific lexicon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927631" y="2096852"/>
            <a:ext cx="59821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圖: 程序 9"/>
          <p:cNvSpPr/>
          <p:nvPr/>
        </p:nvSpPr>
        <p:spPr>
          <a:xfrm>
            <a:off x="2386949" y="3119000"/>
            <a:ext cx="1728192" cy="100811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Proximity-based method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剪去對角線角落矩形 12"/>
          <p:cNvSpPr/>
          <p:nvPr/>
        </p:nvSpPr>
        <p:spPr>
          <a:xfrm>
            <a:off x="4860032" y="3163709"/>
            <a:ext cx="1888410" cy="931555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Query expansion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terms</a:t>
            </a:r>
          </a:p>
        </p:txBody>
      </p:sp>
      <p:sp>
        <p:nvSpPr>
          <p:cNvPr id="14" name="流程圖: 多重文件 13"/>
          <p:cNvSpPr/>
          <p:nvPr/>
        </p:nvSpPr>
        <p:spPr>
          <a:xfrm>
            <a:off x="7463932" y="2767138"/>
            <a:ext cx="1487053" cy="1584176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Re-rank result list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83968" y="3623056"/>
            <a:ext cx="3938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6921696" y="3629487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3251045" y="2562098"/>
            <a:ext cx="0" cy="41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3251045" y="4254312"/>
            <a:ext cx="0" cy="460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Method</a:t>
            </a:r>
          </a:p>
          <a:p>
            <a:pPr lvl="1"/>
            <a:r>
              <a:rPr lang="en-US" altLang="zh-TW" dirty="0"/>
              <a:t>Query document reduction</a:t>
            </a:r>
          </a:p>
          <a:p>
            <a:pPr lvl="1"/>
            <a:r>
              <a:rPr lang="en-US" altLang="zh-TW" dirty="0"/>
              <a:t>Building conceptual </a:t>
            </a:r>
            <a:r>
              <a:rPr lang="en-US" altLang="zh-TW" dirty="0" smtClean="0"/>
              <a:t>lexicon</a:t>
            </a:r>
          </a:p>
          <a:p>
            <a:pPr lvl="1"/>
            <a:r>
              <a:rPr lang="en-US" altLang="zh-TW" dirty="0" smtClean="0"/>
              <a:t>Proximity-based framework</a:t>
            </a:r>
          </a:p>
          <a:p>
            <a:pPr lvl="1"/>
            <a:r>
              <a:rPr lang="en-US" altLang="zh-TW" dirty="0"/>
              <a:t>Document relevance </a:t>
            </a:r>
            <a:r>
              <a:rPr lang="en-US" altLang="zh-TW" dirty="0" smtClean="0"/>
              <a:t>score</a:t>
            </a:r>
          </a:p>
          <a:p>
            <a:pPr lvl="1"/>
            <a:r>
              <a:rPr lang="en-US" altLang="zh-TW" dirty="0"/>
              <a:t>Expansion concept selection </a:t>
            </a:r>
            <a:r>
              <a:rPr lang="en-US" altLang="zh-TW" dirty="0" smtClean="0"/>
              <a:t>strategies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6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Query document reduction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Query patent</a:t>
                </a:r>
                <a:r>
                  <a:rPr lang="zh-TW" altLang="en-US" dirty="0" smtClean="0"/>
                  <a:t>：</a:t>
                </a:r>
                <a:r>
                  <a:rPr lang="en-US" altLang="zh-TW" i="1" dirty="0" smtClean="0"/>
                  <a:t>title</a:t>
                </a:r>
                <a:r>
                  <a:rPr lang="en-US" altLang="zh-TW" dirty="0" smtClean="0"/>
                  <a:t>, </a:t>
                </a:r>
                <a:r>
                  <a:rPr lang="en-US" altLang="zh-TW" i="1" dirty="0" smtClean="0"/>
                  <a:t>abstract</a:t>
                </a:r>
                <a:r>
                  <a:rPr lang="en-US" altLang="zh-TW" dirty="0" smtClean="0"/>
                  <a:t>, </a:t>
                </a:r>
                <a:r>
                  <a:rPr lang="en-US" altLang="zh-TW" i="1" dirty="0" smtClean="0"/>
                  <a:t>description</a:t>
                </a:r>
                <a:r>
                  <a:rPr lang="en-US" altLang="zh-TW" dirty="0" smtClean="0"/>
                  <a:t>, and </a:t>
                </a:r>
                <a:r>
                  <a:rPr lang="en-US" altLang="zh-TW" i="1" dirty="0" smtClean="0">
                    <a:solidFill>
                      <a:srgbClr val="FF0000"/>
                    </a:solidFill>
                  </a:rPr>
                  <a:t>claims</a:t>
                </a:r>
              </a:p>
              <a:p>
                <a:r>
                  <a:rPr lang="en-US" altLang="zh-TW" dirty="0" smtClean="0"/>
                  <a:t>Example</a:t>
                </a:r>
                <a:r>
                  <a:rPr lang="zh-TW" altLang="en-US" dirty="0" smtClean="0"/>
                  <a:t>：</a:t>
                </a:r>
                <a:endParaRPr lang="en-US" altLang="zh-TW" dirty="0" smtClean="0"/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altLang="zh-TW" dirty="0" smtClean="0"/>
                  <a:t>A </a:t>
                </a:r>
                <a:r>
                  <a:rPr lang="en-US" altLang="zh-TW" dirty="0"/>
                  <a:t>chair having only two legs</a:t>
                </a:r>
                <a:r>
                  <a:rPr lang="en-US" altLang="zh-TW" dirty="0" smtClean="0"/>
                  <a:t>. 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altLang="zh-TW" dirty="0"/>
                  <a:t>The chair of claim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further comprising at least one leg made of wood.</a:t>
                </a:r>
                <a:endParaRPr lang="en-US" altLang="zh-TW" dirty="0" smtClean="0"/>
              </a:p>
              <a:p>
                <a:pPr marL="788670" lvl="1" indent="-514350">
                  <a:buFont typeface="+mj-lt"/>
                  <a:buAutoNum type="arabicPeriod"/>
                </a:pPr>
                <a:endParaRPr lang="en-US" altLang="zh-TW" dirty="0" smtClean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Claim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altLang="zh-TW" dirty="0"/>
                  <a:t> because it does not reference any other claim</a:t>
                </a:r>
                <a:r>
                  <a:rPr lang="en-US" altLang="zh-TW" dirty="0" smtClean="0"/>
                  <a:t>.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Use </a:t>
                </a:r>
                <a:r>
                  <a:rPr lang="en-US" altLang="zh-TW" dirty="0"/>
                  <a:t>the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items</a:t>
                </a:r>
                <a:r>
                  <a:rPr lang="en-US" altLang="zh-TW" dirty="0" smtClean="0"/>
                  <a:t> in the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first independent claim </a:t>
                </a:r>
                <a:r>
                  <a:rPr lang="en-US" altLang="zh-TW" dirty="0"/>
                  <a:t>as </a:t>
                </a:r>
                <a:r>
                  <a:rPr lang="en-US" altLang="zh-TW" dirty="0" smtClean="0"/>
                  <a:t>the 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initial </a:t>
                </a:r>
                <a:r>
                  <a:rPr lang="en-US" altLang="zh-TW" dirty="0" smtClean="0">
                    <a:solidFill>
                      <a:srgbClr val="0070C0"/>
                    </a:solidFill>
                  </a:rPr>
                  <a:t>query.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0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Building </a:t>
            </a:r>
            <a:r>
              <a:rPr lang="en-US" altLang="zh-TW" dirty="0" smtClean="0"/>
              <a:t>conceptual lexicon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Form</a:t>
            </a:r>
            <a:r>
              <a:rPr lang="zh-TW" altLang="en-US" dirty="0" smtClean="0"/>
              <a:t>：</a:t>
            </a:r>
            <a:r>
              <a:rPr lang="en-US" altLang="zh-TW" dirty="0" smtClean="0">
                <a:solidFill>
                  <a:srgbClr val="FF0000"/>
                </a:solidFill>
              </a:rPr>
              <a:t>IPC (International Patent Classification)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definition pages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Stop-words removal</a:t>
            </a:r>
          </a:p>
          <a:p>
            <a:pPr lvl="2">
              <a:buFont typeface="Wingdings 3" panose="05040102010807070707" pitchFamily="18" charset="2"/>
              <a:buChar char="a"/>
            </a:pPr>
            <a:r>
              <a:rPr lang="en-US" altLang="zh-TW" dirty="0" smtClean="0"/>
              <a:t>Filter out document frequency &gt; 10</a:t>
            </a:r>
          </a:p>
          <a:p>
            <a:pPr lvl="2">
              <a:buFont typeface="Wingdings 3" panose="05040102010807070707" pitchFamily="18" charset="2"/>
              <a:buChar char="a"/>
            </a:pPr>
            <a:endParaRPr lang="en-US" altLang="zh-TW" dirty="0"/>
          </a:p>
          <a:p>
            <a:pPr lvl="2">
              <a:buFont typeface="Wingdings 3" panose="05040102010807070707" pitchFamily="18" charset="2"/>
              <a:buChar char="a"/>
            </a:pP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>
                <a:solidFill>
                  <a:srgbClr val="0070C0"/>
                </a:solidFill>
              </a:rPr>
              <a:t>IPC class of the query </a:t>
            </a:r>
            <a:r>
              <a:rPr lang="en-US" altLang="zh-TW" dirty="0" smtClean="0"/>
              <a:t>is searched </a:t>
            </a:r>
            <a:r>
              <a:rPr lang="en-US" altLang="zh-TW" dirty="0"/>
              <a:t>in the lexicon and the terms matching this </a:t>
            </a:r>
            <a:r>
              <a:rPr lang="en-US" altLang="zh-TW" dirty="0" smtClean="0"/>
              <a:t>class are </a:t>
            </a:r>
            <a:r>
              <a:rPr lang="en-US" altLang="zh-TW" dirty="0"/>
              <a:t>considered as candidate expansion terms.</a:t>
            </a:r>
            <a:endParaRPr lang="en-US" altLang="zh-TW" dirty="0" smtClean="0"/>
          </a:p>
          <a:p>
            <a:pPr marL="45720" indent="0" algn="ctr">
              <a:buNone/>
            </a:pP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223" y="2996952"/>
            <a:ext cx="6457553" cy="1142152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H="1" flipV="1">
            <a:off x="5600626" y="4195749"/>
            <a:ext cx="360040" cy="362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940152" y="43818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Candidate expansion terms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15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Proximity-based </a:t>
            </a:r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412-858C-4BDA-A716-173E95CE819D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15225"/>
          </a:xfrm>
        </p:spPr>
        <p:txBody>
          <a:bodyPr/>
          <a:lstStyle/>
          <a:p>
            <a:r>
              <a:rPr lang="en-US" altLang="zh-TW" dirty="0" smtClean="0"/>
              <a:t>Assume</a:t>
            </a:r>
            <a:r>
              <a:rPr lang="zh-TW" altLang="en-US" dirty="0" smtClean="0"/>
              <a:t>：</a:t>
            </a:r>
            <a:r>
              <a:rPr lang="en-US" altLang="zh-TW" dirty="0"/>
              <a:t>A</a:t>
            </a:r>
            <a:r>
              <a:rPr lang="en-US" altLang="zh-TW" dirty="0" smtClean="0"/>
              <a:t>n </a:t>
            </a:r>
            <a:r>
              <a:rPr lang="en-US" altLang="zh-TW" dirty="0"/>
              <a:t>expansion term refer </a:t>
            </a:r>
            <a:r>
              <a:rPr lang="en-US" altLang="zh-TW" dirty="0" smtClean="0"/>
              <a:t>with higher </a:t>
            </a:r>
            <a:r>
              <a:rPr lang="en-US" altLang="zh-TW" dirty="0"/>
              <a:t>probability to the query terms </a:t>
            </a:r>
            <a:r>
              <a:rPr lang="en-US" altLang="zh-TW" dirty="0">
                <a:solidFill>
                  <a:srgbClr val="FF0000"/>
                </a:solidFill>
              </a:rPr>
              <a:t>closer to </a:t>
            </a:r>
            <a:r>
              <a:rPr lang="en-US" altLang="zh-TW" dirty="0"/>
              <a:t>its position.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2060679"/>
            <a:ext cx="3996807" cy="88817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31740" y="3455093"/>
            <a:ext cx="4680520" cy="13760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377824" y="3557061"/>
            <a:ext cx="432048" cy="43204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987824" y="4256417"/>
            <a:ext cx="432048" cy="432048"/>
            <a:chOff x="2564177" y="4272251"/>
            <a:chExt cx="432048" cy="432048"/>
          </a:xfrm>
        </p:grpSpPr>
        <p:sp>
          <p:nvSpPr>
            <p:cNvPr id="8" name="橢圓 7"/>
            <p:cNvSpPr/>
            <p:nvPr/>
          </p:nvSpPr>
          <p:spPr>
            <a:xfrm>
              <a:off x="2564177" y="4272251"/>
              <a:ext cx="432048" cy="43204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8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564177" y="430360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20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687445" y="4287775"/>
            <a:ext cx="432048" cy="432048"/>
            <a:chOff x="5580112" y="4272251"/>
            <a:chExt cx="432048" cy="432048"/>
          </a:xfrm>
        </p:grpSpPr>
        <p:sp>
          <p:nvSpPr>
            <p:cNvPr id="9" name="橢圓 8"/>
            <p:cNvSpPr/>
            <p:nvPr/>
          </p:nvSpPr>
          <p:spPr>
            <a:xfrm>
              <a:off x="5580112" y="4272251"/>
              <a:ext cx="432048" cy="43204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580112" y="429177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32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627562" y="3543389"/>
            <a:ext cx="432048" cy="432048"/>
            <a:chOff x="4572000" y="3472056"/>
            <a:chExt cx="432048" cy="432048"/>
          </a:xfrm>
        </p:grpSpPr>
        <p:sp>
          <p:nvSpPr>
            <p:cNvPr id="17" name="橢圓 16"/>
            <p:cNvSpPr/>
            <p:nvPr/>
          </p:nvSpPr>
          <p:spPr>
            <a:xfrm>
              <a:off x="4572000" y="3472056"/>
              <a:ext cx="432048" cy="43204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8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572000" y="350341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12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0" name="直線單箭頭接點 19"/>
          <p:cNvCxnSpPr/>
          <p:nvPr/>
        </p:nvCxnSpPr>
        <p:spPr>
          <a:xfrm flipH="1">
            <a:off x="6299428" y="3939786"/>
            <a:ext cx="864860" cy="45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5152976" y="3330539"/>
            <a:ext cx="347683" cy="314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843586" y="2989647"/>
                <a:ext cx="3843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An expansion term(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𝑖</m:t>
                    </m:r>
                    <m:r>
                      <a:rPr lang="en-US" altLang="zh-TW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altLang="zh-TW" dirty="0" smtClean="0"/>
                  <a:t>)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586" y="2989647"/>
                <a:ext cx="384321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29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84976" y="3674417"/>
                <a:ext cx="1501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Query term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𝑗</m:t>
                    </m:r>
                    <m:r>
                      <a:rPr lang="en-US" altLang="zh-TW" b="0" i="1" smtClean="0">
                        <a:latin typeface="Cambria Math"/>
                      </a:rPr>
                      <m:t>=32</m:t>
                    </m:r>
                  </m:oMath>
                </a14:m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76" y="3674417"/>
                <a:ext cx="150182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3659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49632" y="5140136"/>
                <a:ext cx="197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1, 20, 32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2" y="5140136"/>
                <a:ext cx="1978152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419872" y="5140136"/>
                <a:ext cx="504056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dirty="0" smtClean="0"/>
                  <a:t>：</a:t>
                </a:r>
                <a:r>
                  <a:rPr lang="en-US" altLang="zh-TW" dirty="0" smtClean="0"/>
                  <a:t>the query term at position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i="1" dirty="0" smtClean="0"/>
                  <a:t> </a:t>
                </a:r>
                <a:r>
                  <a:rPr lang="en-US" altLang="zh-TW" dirty="0" smtClean="0"/>
                  <a:t>in the document d</a:t>
                </a: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140136"/>
                <a:ext cx="5040560" cy="391646"/>
              </a:xfrm>
              <a:prstGeom prst="rect">
                <a:avLst/>
              </a:prstGeom>
              <a:blipFill rotWithShape="0">
                <a:blip r:embed="rId6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3878567" y="4398762"/>
            <a:ext cx="1523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Document d</a:t>
            </a: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1835696" y="3174313"/>
            <a:ext cx="648072" cy="58510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170198" y="2804981"/>
            <a:ext cx="106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5242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2009</TotalTime>
  <Words>686</Words>
  <Application>Microsoft Office PowerPoint</Application>
  <PresentationFormat>如螢幕大小 (4:3)</PresentationFormat>
  <Paragraphs>227</Paragraphs>
  <Slides>25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新細明體</vt:lpstr>
      <vt:lpstr>標楷體</vt:lpstr>
      <vt:lpstr>Bookman Old Style</vt:lpstr>
      <vt:lpstr>Calibri</vt:lpstr>
      <vt:lpstr>Cambria Math</vt:lpstr>
      <vt:lpstr>Gill Sans MT</vt:lpstr>
      <vt:lpstr>Wingdings</vt:lpstr>
      <vt:lpstr>Wingdings 3</vt:lpstr>
      <vt:lpstr>原創</vt:lpstr>
      <vt:lpstr>Leveraging Conceptual Lexicon：Query Disambiguation using Proximity Information for Patent Retrieval</vt:lpstr>
      <vt:lpstr>Outline</vt:lpstr>
      <vt:lpstr>Introduction</vt:lpstr>
      <vt:lpstr>Introduction</vt:lpstr>
      <vt:lpstr>Framework</vt:lpstr>
      <vt:lpstr>Outline</vt:lpstr>
      <vt:lpstr>Query document reduction</vt:lpstr>
      <vt:lpstr>Building conceptual lexicon</vt:lpstr>
      <vt:lpstr>Proximity-based framework</vt:lpstr>
      <vt:lpstr>P(q|t_j ) </vt:lpstr>
      <vt:lpstr>P(j|i,d) </vt:lpstr>
      <vt:lpstr>PowerPoint 簡報</vt:lpstr>
      <vt:lpstr>Document relevance score</vt:lpstr>
      <vt:lpstr>Expansion concept selection strategies</vt:lpstr>
      <vt:lpstr>PowerPoint 簡報</vt:lpstr>
      <vt:lpstr>Outline</vt:lpstr>
      <vt:lpstr>Experiments</vt:lpstr>
      <vt:lpstr>Motivation for Using Proximity Information</vt:lpstr>
      <vt:lpstr>Effect of Density Kernel</vt:lpstr>
      <vt:lpstr>Comparison of Max and Avg Strategy</vt:lpstr>
      <vt:lpstr>Number of Expansion Terms</vt:lpstr>
      <vt:lpstr>Effect of Combination </vt:lpstr>
      <vt:lpstr>Effect of Query Reformulation</vt:lpstr>
      <vt:lpstr>Outline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Selection of Social Media Responses to News</dc:title>
  <dc:creator>user</dc:creator>
  <cp:lastModifiedBy>YaYa</cp:lastModifiedBy>
  <cp:revision>198</cp:revision>
  <dcterms:created xsi:type="dcterms:W3CDTF">2013-09-30T04:14:53Z</dcterms:created>
  <dcterms:modified xsi:type="dcterms:W3CDTF">2013-10-30T02:00:11Z</dcterms:modified>
</cp:coreProperties>
</file>